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61" r:id="rId2"/>
    <p:sldId id="366" r:id="rId3"/>
    <p:sldId id="362" r:id="rId4"/>
    <p:sldId id="363" r:id="rId5"/>
    <p:sldId id="364" r:id="rId6"/>
    <p:sldId id="365" r:id="rId7"/>
  </p:sldIdLst>
  <p:sldSz cx="9144000" cy="6858000" type="screen4x3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0000"/>
    <a:srgbClr val="265186"/>
    <a:srgbClr val="235889"/>
    <a:srgbClr val="266196"/>
    <a:srgbClr val="000000"/>
    <a:srgbClr val="3C62AE"/>
    <a:srgbClr val="36589C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45" autoAdjust="0"/>
    <p:restoredTop sz="94660"/>
  </p:normalViewPr>
  <p:slideViewPr>
    <p:cSldViewPr snapToGrid="0">
      <p:cViewPr varScale="1">
        <p:scale>
          <a:sx n="46" d="100"/>
          <a:sy n="46" d="100"/>
        </p:scale>
        <p:origin x="6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D030A28-2550-4C25-AA44-06EB8D07B7C1}" type="datetimeFigureOut">
              <a:rPr lang="pl-PL"/>
              <a:pPr>
                <a:defRPr/>
              </a:pPr>
              <a:t>2015-10-12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1660627-855D-4D4A-9A0D-10C5E8D0BE9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96483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269F8-B807-45F8-BA22-3760C3030FC1}" type="datetimeFigureOut">
              <a:rPr lang="pl-PL"/>
              <a:pPr>
                <a:defRPr/>
              </a:pPr>
              <a:t>2015-10-12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61081-AE7A-46E7-AB9A-3F5FD37C5C0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1739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85342-5C62-4AB2-B598-7A8264CC8CBA}" type="datetimeFigureOut">
              <a:rPr lang="pl-PL"/>
              <a:pPr>
                <a:defRPr/>
              </a:pPr>
              <a:t>2015-10-12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D2B4E-857B-4767-BC82-BB13EDC4E40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1866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41815-E132-45DF-B467-606AE517A5F5}" type="datetimeFigureOut">
              <a:rPr lang="pl-PL"/>
              <a:pPr>
                <a:defRPr/>
              </a:pPr>
              <a:t>2015-10-12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C7443-AA46-4F36-A525-60A75DC6C23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8711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32C54-C79E-4299-ABA3-B68A3C37F044}" type="datetimeFigureOut">
              <a:rPr lang="pl-PL"/>
              <a:pPr>
                <a:defRPr/>
              </a:pPr>
              <a:t>2015-10-12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D1559-7BDB-4DAF-BA8B-73D2370A391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4316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D03D6-F359-4122-A1B9-62F4B543630B}" type="datetimeFigureOut">
              <a:rPr lang="pl-PL"/>
              <a:pPr>
                <a:defRPr/>
              </a:pPr>
              <a:t>2015-10-12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D3D83-44B5-4E6B-BCD0-7450E824EB6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4277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66959-925A-48F7-82B2-1105D6950149}" type="datetimeFigureOut">
              <a:rPr lang="pl-PL"/>
              <a:pPr>
                <a:defRPr/>
              </a:pPr>
              <a:t>2015-10-12</a:t>
            </a:fld>
            <a:endParaRPr lang="pl-P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C9194-230F-4442-B12A-5D94950F705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2790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A50CF-4CD5-4168-BC1F-A1BFECD8C74B}" type="datetimeFigureOut">
              <a:rPr lang="pl-PL"/>
              <a:pPr>
                <a:defRPr/>
              </a:pPr>
              <a:t>2015-10-12</a:t>
            </a:fld>
            <a:endParaRPr lang="pl-P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6EF83-D211-4F88-AB9D-A4913207DED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2723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9BDC9-D4E1-4B9F-856F-F9310B6DB395}" type="datetimeFigureOut">
              <a:rPr lang="pl-PL"/>
              <a:pPr>
                <a:defRPr/>
              </a:pPr>
              <a:t>2015-10-12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80B48-B427-4080-A777-E460DCEAD02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658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B2339-4441-4B88-816D-58B57C461358}" type="datetimeFigureOut">
              <a:rPr lang="pl-PL"/>
              <a:pPr>
                <a:defRPr/>
              </a:pPr>
              <a:t>2015-10-12</a:t>
            </a:fld>
            <a:endParaRPr lang="pl-P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7906F-DDBD-4771-B801-C5F2AB8B029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2855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7E6AA-8460-4645-82A3-73869229B92F}" type="datetimeFigureOut">
              <a:rPr lang="pl-PL"/>
              <a:pPr>
                <a:defRPr/>
              </a:pPr>
              <a:t>2015-10-12</a:t>
            </a:fld>
            <a:endParaRPr lang="pl-P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9A4A2-5AB4-4B0E-83AF-F78F64310D6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9814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D8FED-7C50-48FF-8822-7624A99D4059}" type="datetimeFigureOut">
              <a:rPr lang="pl-PL"/>
              <a:pPr>
                <a:defRPr/>
              </a:pPr>
              <a:t>2015-10-12</a:t>
            </a:fld>
            <a:endParaRPr lang="pl-P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07444-03AF-44FE-913C-7FE1FD5682B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4311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51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  <a:endParaRPr lang="en-US" altLang="pl-P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FA4DF0-A338-45A7-8BC8-5D737A403C0D}" type="datetimeFigureOut">
              <a:rPr lang="pl-PL"/>
              <a:pPr>
                <a:defRPr/>
              </a:pPr>
              <a:t>2015-10-12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1AA59F2-0E6E-48C0-AFA9-5C2272FD796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61217"/>
            <a:ext cx="9144000" cy="445366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pl-PL" sz="1800" b="1" dirty="0" smtClean="0"/>
              <a:t>Wszawica w palcówkach nauczania i wychowania </a:t>
            </a:r>
            <a:endParaRPr lang="pl-PL" sz="1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10441" y="2305047"/>
            <a:ext cx="8323118" cy="2195657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Zapobieganie i zwalczanie wszawicy u dzieci i młodzieży reguluje Stanowisko Departamentu Matki i Dziecka       w Ministerstwie Zdrowia.</a:t>
            </a:r>
          </a:p>
          <a:p>
            <a:pPr marL="0" indent="0">
              <a:buNone/>
            </a:pPr>
            <a:endParaRPr lang="pl-P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l-P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Wszawica od 2008 r. nie jest ujęta w wykazie chorób zakaźnych, stanowiących załącznik do obowiązującej ustawy o zapobieganiu oraz zwalczaniu zakażeń i chorób zakaźnych u ludzi.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759" y="947015"/>
            <a:ext cx="4000500" cy="11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008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478" y="492480"/>
            <a:ext cx="9170956" cy="492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323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09262"/>
            <a:ext cx="9144000" cy="372629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pl-PL" sz="1800" b="1" dirty="0"/>
              <a:t>Wszawica w palcówkach nauczania i </a:t>
            </a:r>
            <a:r>
              <a:rPr lang="pl-PL" sz="1800" b="1" dirty="0" smtClean="0"/>
              <a:t>wychowania</a:t>
            </a:r>
            <a:endParaRPr lang="pl-PL" sz="1800" b="1" dirty="0"/>
          </a:p>
        </p:txBody>
      </p:sp>
      <p:sp>
        <p:nvSpPr>
          <p:cNvPr id="6" name="pole tekstowe 5"/>
          <p:cNvSpPr txBox="1"/>
          <p:nvPr/>
        </p:nvSpPr>
        <p:spPr>
          <a:xfrm>
            <a:off x="290944" y="883227"/>
            <a:ext cx="863484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l-PL" dirty="0" smtClean="0"/>
              <a:t>Informacja o wystąpieniu wszawicy w środowisku przedszkolnym/szkolnym 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290945" y="1597143"/>
            <a:ext cx="1018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Dyrektor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8" name="Strzałka w prawo 7"/>
          <p:cNvSpPr/>
          <p:nvPr/>
        </p:nvSpPr>
        <p:spPr>
          <a:xfrm>
            <a:off x="1309255" y="1720905"/>
            <a:ext cx="270163" cy="14945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1610589" y="1597143"/>
            <a:ext cx="7315201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</a:rPr>
              <a:t>p</a:t>
            </a:r>
            <a:r>
              <a:rPr lang="pl-PL" sz="1600" dirty="0" smtClean="0">
                <a:solidFill>
                  <a:schemeClr val="bg1"/>
                </a:solidFill>
              </a:rPr>
              <a:t>owiadamia Rodziców o terminie planowanej kontroli czystości głów w grupie/klasie</a:t>
            </a:r>
            <a:endParaRPr lang="pl-PL" sz="1600" dirty="0">
              <a:solidFill>
                <a:schemeClr val="bg1"/>
              </a:solidFill>
            </a:endParaRPr>
          </a:p>
        </p:txBody>
      </p:sp>
      <p:sp>
        <p:nvSpPr>
          <p:cNvPr id="12" name="Strzałka w dół 11"/>
          <p:cNvSpPr/>
          <p:nvPr/>
        </p:nvSpPr>
        <p:spPr>
          <a:xfrm>
            <a:off x="592280" y="1966475"/>
            <a:ext cx="228599" cy="69359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ole tekstowe 12"/>
          <p:cNvSpPr txBox="1"/>
          <p:nvPr/>
        </p:nvSpPr>
        <p:spPr>
          <a:xfrm>
            <a:off x="1610590" y="1929257"/>
            <a:ext cx="7315201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</a:rPr>
              <a:t>z</a:t>
            </a:r>
            <a:r>
              <a:rPr lang="pl-PL" sz="1600" dirty="0" smtClean="0">
                <a:solidFill>
                  <a:schemeClr val="bg1"/>
                </a:solidFill>
              </a:rPr>
              <a:t>arządza kontrolę czystości skóry głowy w grupie / klasie</a:t>
            </a:r>
            <a:endParaRPr lang="pl-PL" sz="1600" dirty="0">
              <a:solidFill>
                <a:schemeClr val="bg1"/>
              </a:solidFill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238990" y="2844739"/>
            <a:ext cx="14755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Pielęgniarka, osoba upoważniona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1797628" y="2844739"/>
            <a:ext cx="7128162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l-PL" sz="1600" dirty="0" smtClean="0">
                <a:solidFill>
                  <a:schemeClr val="bg1"/>
                </a:solidFill>
              </a:rPr>
              <a:t>wykonuje przegląd głów dzieci, z zachowaniem intymności</a:t>
            </a:r>
            <a:endParaRPr lang="pl-PL" sz="1600" dirty="0">
              <a:solidFill>
                <a:schemeClr val="bg1"/>
              </a:solidFill>
            </a:endParaRPr>
          </a:p>
        </p:txBody>
      </p:sp>
      <p:sp>
        <p:nvSpPr>
          <p:cNvPr id="17" name="Strzałka w prawo 16"/>
          <p:cNvSpPr/>
          <p:nvPr/>
        </p:nvSpPr>
        <p:spPr>
          <a:xfrm>
            <a:off x="1569027" y="2953542"/>
            <a:ext cx="270163" cy="14945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/>
          <p:cNvSpPr txBox="1"/>
          <p:nvPr/>
        </p:nvSpPr>
        <p:spPr>
          <a:xfrm>
            <a:off x="290945" y="4013879"/>
            <a:ext cx="86348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l-PL" dirty="0" smtClean="0"/>
              <a:t>Potwierdzona wszawica</a:t>
            </a:r>
            <a:endParaRPr lang="pl-PL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228598" y="4602844"/>
            <a:ext cx="14755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Pielęgniarka, osoba upoważniona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20" name="Strzałka w prawo 19"/>
          <p:cNvSpPr/>
          <p:nvPr/>
        </p:nvSpPr>
        <p:spPr>
          <a:xfrm>
            <a:off x="1569026" y="4742444"/>
            <a:ext cx="270163" cy="14945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ole tekstowe 20"/>
          <p:cNvSpPr txBox="1"/>
          <p:nvPr/>
        </p:nvSpPr>
        <p:spPr>
          <a:xfrm>
            <a:off x="1839189" y="4629021"/>
            <a:ext cx="7086601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</a:rPr>
              <a:t>i</a:t>
            </a:r>
            <a:r>
              <a:rPr lang="pl-PL" sz="1600" dirty="0" smtClean="0">
                <a:solidFill>
                  <a:schemeClr val="bg1"/>
                </a:solidFill>
              </a:rPr>
              <a:t>nformuje Dyrektora o wynikach kontroli i skali zjawiska</a:t>
            </a:r>
            <a:endParaRPr lang="pl-PL" sz="1600" dirty="0">
              <a:solidFill>
                <a:schemeClr val="bg1"/>
              </a:solidFill>
            </a:endParaRPr>
          </a:p>
        </p:txBody>
      </p:sp>
      <p:sp>
        <p:nvSpPr>
          <p:cNvPr id="23" name="pole tekstowe 22"/>
          <p:cNvSpPr txBox="1"/>
          <p:nvPr/>
        </p:nvSpPr>
        <p:spPr>
          <a:xfrm>
            <a:off x="1839189" y="5072598"/>
            <a:ext cx="70866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l-PL" sz="1600" dirty="0" smtClean="0">
                <a:solidFill>
                  <a:schemeClr val="bg1"/>
                </a:solidFill>
              </a:rPr>
              <a:t>zawiadamia Rodziców/Opiekunów dzieci, u których stwierdzono wszawicę              o konieczności podjęcia niezwłocznych zabiegów higienicznych także w odniesieniu do pozostałych członków Rodziny</a:t>
            </a:r>
          </a:p>
          <a:p>
            <a:endParaRPr lang="pl-PL" sz="1600" dirty="0">
              <a:solidFill>
                <a:schemeClr val="bg1"/>
              </a:solidFill>
            </a:endParaRPr>
          </a:p>
          <a:p>
            <a:r>
              <a:rPr lang="pl-PL" sz="1600" dirty="0" smtClean="0">
                <a:solidFill>
                  <a:schemeClr val="bg1"/>
                </a:solidFill>
              </a:rPr>
              <a:t>w razie potrzeby instruuje Rodziców/Opiekunów o skutecznych zabiegach higienicznych</a:t>
            </a:r>
            <a:endParaRPr lang="pl-PL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800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09262"/>
            <a:ext cx="9144000" cy="372629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pl-PL" sz="1800" b="1" dirty="0"/>
              <a:t>Wszawica w palcówkach nauczania i </a:t>
            </a:r>
            <a:r>
              <a:rPr lang="pl-PL" sz="1800" b="1" dirty="0" smtClean="0"/>
              <a:t>wychowania</a:t>
            </a:r>
            <a:endParaRPr lang="pl-PL" sz="1800" b="1" dirty="0"/>
          </a:p>
        </p:txBody>
      </p:sp>
      <p:sp>
        <p:nvSpPr>
          <p:cNvPr id="7" name="pole tekstowe 6"/>
          <p:cNvSpPr txBox="1"/>
          <p:nvPr/>
        </p:nvSpPr>
        <p:spPr>
          <a:xfrm>
            <a:off x="228598" y="1482896"/>
            <a:ext cx="1018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Dyrektor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2" name="Strzałka w dół 11"/>
          <p:cNvSpPr/>
          <p:nvPr/>
        </p:nvSpPr>
        <p:spPr>
          <a:xfrm>
            <a:off x="623453" y="1898769"/>
            <a:ext cx="228599" cy="69359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/>
          <p:cNvSpPr txBox="1"/>
          <p:nvPr/>
        </p:nvSpPr>
        <p:spPr>
          <a:xfrm>
            <a:off x="228598" y="871858"/>
            <a:ext cx="86556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l-PL" dirty="0" smtClean="0"/>
              <a:t>Potwierdzona wszawica</a:t>
            </a:r>
            <a:endParaRPr lang="pl-PL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228598" y="3188755"/>
            <a:ext cx="1070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Rodzic / Opiekun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20" name="Strzałka w prawo 19"/>
          <p:cNvSpPr/>
          <p:nvPr/>
        </p:nvSpPr>
        <p:spPr>
          <a:xfrm>
            <a:off x="1298863" y="3228103"/>
            <a:ext cx="270163" cy="14945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ole tekstowe 20"/>
          <p:cNvSpPr txBox="1"/>
          <p:nvPr/>
        </p:nvSpPr>
        <p:spPr>
          <a:xfrm>
            <a:off x="1620981" y="1513674"/>
            <a:ext cx="7263247" cy="132343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l-PL" sz="1600" dirty="0" smtClean="0">
                <a:solidFill>
                  <a:schemeClr val="bg1"/>
                </a:solidFill>
              </a:rPr>
              <a:t>niezwłocznie informuje wszystkich Rodziców/Opiekunów o stwierdzeniu wszawicy       w danej grupie / klasie</a:t>
            </a:r>
          </a:p>
          <a:p>
            <a:endParaRPr lang="pl-PL" sz="800" dirty="0">
              <a:solidFill>
                <a:schemeClr val="bg1"/>
              </a:solidFill>
            </a:endParaRPr>
          </a:p>
          <a:p>
            <a:r>
              <a:rPr lang="pl-PL" sz="1600" dirty="0">
                <a:solidFill>
                  <a:schemeClr val="bg1"/>
                </a:solidFill>
              </a:rPr>
              <a:t>z</a:t>
            </a:r>
            <a:r>
              <a:rPr lang="pl-PL" sz="1600" dirty="0" smtClean="0">
                <a:solidFill>
                  <a:schemeClr val="bg1"/>
                </a:solidFill>
              </a:rPr>
              <a:t>aleca wzmożoną kontrolę czystości głowy dziecka oraz pozostałych członków Rodziny</a:t>
            </a:r>
          </a:p>
          <a:p>
            <a:endParaRPr lang="pl-PL" sz="800" dirty="0">
              <a:solidFill>
                <a:schemeClr val="bg1"/>
              </a:solidFill>
            </a:endParaRPr>
          </a:p>
          <a:p>
            <a:r>
              <a:rPr lang="pl-PL" sz="1600" dirty="0" smtClean="0">
                <a:solidFill>
                  <a:schemeClr val="bg1"/>
                </a:solidFill>
              </a:rPr>
              <a:t>wdraża  działania informacyjno-edukacyjne</a:t>
            </a:r>
            <a:endParaRPr lang="pl-PL" sz="1600" dirty="0">
              <a:solidFill>
                <a:schemeClr val="bg1"/>
              </a:solidFill>
            </a:endParaRPr>
          </a:p>
        </p:txBody>
      </p:sp>
      <p:sp>
        <p:nvSpPr>
          <p:cNvPr id="23" name="pole tekstowe 22"/>
          <p:cNvSpPr txBox="1"/>
          <p:nvPr/>
        </p:nvSpPr>
        <p:spPr>
          <a:xfrm>
            <a:off x="1620981" y="3188755"/>
            <a:ext cx="6993084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</a:rPr>
              <a:t>p</a:t>
            </a:r>
            <a:r>
              <a:rPr lang="pl-PL" sz="1600" dirty="0" smtClean="0">
                <a:solidFill>
                  <a:schemeClr val="bg1"/>
                </a:solidFill>
              </a:rPr>
              <a:t>rowadzi zabiegi higieniczne uwzględniając informacje zawarte w ulotce preparatu zwalczającego wszy</a:t>
            </a:r>
          </a:p>
        </p:txBody>
      </p:sp>
      <p:sp>
        <p:nvSpPr>
          <p:cNvPr id="22" name="Strzałka w prawo 21"/>
          <p:cNvSpPr/>
          <p:nvPr/>
        </p:nvSpPr>
        <p:spPr>
          <a:xfrm>
            <a:off x="1298863" y="1592832"/>
            <a:ext cx="270163" cy="14945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" name="pole tekstowe 23"/>
          <p:cNvSpPr txBox="1"/>
          <p:nvPr/>
        </p:nvSpPr>
        <p:spPr>
          <a:xfrm>
            <a:off x="228597" y="4062142"/>
            <a:ext cx="865563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l-PL" dirty="0" smtClean="0"/>
              <a:t>Ocena skuteczności podjętych działań</a:t>
            </a:r>
            <a:endParaRPr lang="pl-PL" dirty="0"/>
          </a:p>
        </p:txBody>
      </p:sp>
      <p:sp>
        <p:nvSpPr>
          <p:cNvPr id="25" name="pole tekstowe 24"/>
          <p:cNvSpPr txBox="1"/>
          <p:nvPr/>
        </p:nvSpPr>
        <p:spPr>
          <a:xfrm>
            <a:off x="228598" y="4602844"/>
            <a:ext cx="14755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Pielęgniarka, osoba upoważniona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26" name="Strzałka w prawo 25"/>
          <p:cNvSpPr/>
          <p:nvPr/>
        </p:nvSpPr>
        <p:spPr>
          <a:xfrm>
            <a:off x="1620981" y="4720086"/>
            <a:ext cx="270163" cy="14945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7" name="pole tekstowe 26"/>
          <p:cNvSpPr txBox="1"/>
          <p:nvPr/>
        </p:nvSpPr>
        <p:spPr>
          <a:xfrm>
            <a:off x="1891144" y="4602844"/>
            <a:ext cx="6993084" cy="132343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l-PL" sz="1600" dirty="0" smtClean="0">
                <a:solidFill>
                  <a:schemeClr val="bg1"/>
                </a:solidFill>
              </a:rPr>
              <a:t>po upływie 7-10 dni przeprowadza kontrolę stanu czystości głowy dziecka/ucznia, sprawdzając skuteczność zabiegów higienicznych przeprowadzonych przez Rodziców/Opiekunów</a:t>
            </a:r>
          </a:p>
          <a:p>
            <a:endParaRPr lang="pl-PL" sz="1600" dirty="0">
              <a:solidFill>
                <a:schemeClr val="bg1"/>
              </a:solidFill>
            </a:endParaRPr>
          </a:p>
          <a:p>
            <a:r>
              <a:rPr lang="pl-PL" sz="1600" dirty="0" smtClean="0">
                <a:solidFill>
                  <a:schemeClr val="bg1"/>
                </a:solidFill>
              </a:rPr>
              <a:t>informację o wynikach kontroli przekazuje Dyrektorowi</a:t>
            </a:r>
          </a:p>
        </p:txBody>
      </p:sp>
      <p:sp>
        <p:nvSpPr>
          <p:cNvPr id="28" name="Strzałka w dół 27"/>
          <p:cNvSpPr/>
          <p:nvPr/>
        </p:nvSpPr>
        <p:spPr>
          <a:xfrm>
            <a:off x="623450" y="5725819"/>
            <a:ext cx="228599" cy="69359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6243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ole tekstowe 20"/>
          <p:cNvSpPr txBox="1"/>
          <p:nvPr/>
        </p:nvSpPr>
        <p:spPr>
          <a:xfrm>
            <a:off x="1569025" y="1482896"/>
            <a:ext cx="7263247" cy="255454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bg1"/>
                </a:solidFill>
              </a:rPr>
              <a:t>w przypadku nieskuteczności / niepodjęcia zalecanych działań higienicznych przez Rodziców / Opiekunów</a:t>
            </a:r>
          </a:p>
          <a:p>
            <a:endParaRPr lang="pl-PL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bg1"/>
                </a:solidFill>
              </a:rPr>
              <a:t>w przypadku zgłoszenia przez Rodziców / Opiekunów trudności                                w przeprowadzeniu kuracji </a:t>
            </a:r>
          </a:p>
          <a:p>
            <a:endParaRPr lang="pl-PL" sz="1600" dirty="0">
              <a:solidFill>
                <a:schemeClr val="bg1"/>
              </a:solidFill>
            </a:endParaRPr>
          </a:p>
          <a:p>
            <a:endParaRPr lang="pl-PL" sz="1600" dirty="0" smtClean="0">
              <a:solidFill>
                <a:schemeClr val="bg1"/>
              </a:solidFill>
            </a:endParaRPr>
          </a:p>
          <a:p>
            <a:r>
              <a:rPr lang="pl-PL" sz="1600" dirty="0" smtClean="0">
                <a:solidFill>
                  <a:schemeClr val="bg1"/>
                </a:solidFill>
              </a:rPr>
              <a:t>zawiadamia Miejski Ośrodek Pomocy Społecznej o konieczności wzmożenia nadzoru nad realizacją funkcji opiekuńczych przez Rodziców / Opiekunów dziecka oraz udzielenia potrzebnego wsparcia</a:t>
            </a:r>
            <a:endParaRPr lang="pl-PL" sz="1600" dirty="0">
              <a:solidFill>
                <a:schemeClr val="bg1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09262"/>
            <a:ext cx="9144000" cy="372629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pl-PL" sz="1800" b="1" dirty="0"/>
              <a:t>Wszawica w palcówkach nauczania i </a:t>
            </a:r>
            <a:r>
              <a:rPr lang="pl-PL" sz="1800" b="1" dirty="0" smtClean="0"/>
              <a:t>wychowania</a:t>
            </a:r>
            <a:endParaRPr lang="pl-PL" sz="1800" b="1" dirty="0"/>
          </a:p>
        </p:txBody>
      </p:sp>
      <p:sp>
        <p:nvSpPr>
          <p:cNvPr id="7" name="pole tekstowe 6"/>
          <p:cNvSpPr txBox="1"/>
          <p:nvPr/>
        </p:nvSpPr>
        <p:spPr>
          <a:xfrm>
            <a:off x="228598" y="1482896"/>
            <a:ext cx="1018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Dyrektor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2" name="Strzałka w dół 11"/>
          <p:cNvSpPr/>
          <p:nvPr/>
        </p:nvSpPr>
        <p:spPr>
          <a:xfrm>
            <a:off x="623453" y="1898769"/>
            <a:ext cx="228599" cy="69359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Strzałka w prawo 21"/>
          <p:cNvSpPr/>
          <p:nvPr/>
        </p:nvSpPr>
        <p:spPr>
          <a:xfrm>
            <a:off x="1298863" y="1592832"/>
            <a:ext cx="270163" cy="14945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" name="pole tekstowe 23"/>
          <p:cNvSpPr txBox="1"/>
          <p:nvPr/>
        </p:nvSpPr>
        <p:spPr>
          <a:xfrm>
            <a:off x="228598" y="903400"/>
            <a:ext cx="860367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l-PL" dirty="0" smtClean="0"/>
              <a:t>Ocena skuteczności podjętych działań</a:t>
            </a:r>
            <a:endParaRPr lang="pl-PL" dirty="0"/>
          </a:p>
        </p:txBody>
      </p:sp>
      <p:sp>
        <p:nvSpPr>
          <p:cNvPr id="25" name="pole tekstowe 24"/>
          <p:cNvSpPr txBox="1"/>
          <p:nvPr/>
        </p:nvSpPr>
        <p:spPr>
          <a:xfrm>
            <a:off x="228598" y="4602844"/>
            <a:ext cx="1475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MOPS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26" name="Strzałka w prawo 25"/>
          <p:cNvSpPr/>
          <p:nvPr/>
        </p:nvSpPr>
        <p:spPr>
          <a:xfrm>
            <a:off x="1246905" y="4706996"/>
            <a:ext cx="270163" cy="14945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7" name="pole tekstowe 26"/>
          <p:cNvSpPr txBox="1"/>
          <p:nvPr/>
        </p:nvSpPr>
        <p:spPr>
          <a:xfrm>
            <a:off x="1517068" y="4612906"/>
            <a:ext cx="7315204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</a:rPr>
              <a:t>i</a:t>
            </a:r>
            <a:r>
              <a:rPr lang="pl-PL" sz="1600" dirty="0" smtClean="0">
                <a:solidFill>
                  <a:schemeClr val="bg1"/>
                </a:solidFill>
              </a:rPr>
              <a:t>nterwencja w środowisku rodzinnym, zgodnie z kompetencjami</a:t>
            </a:r>
          </a:p>
        </p:txBody>
      </p:sp>
      <p:sp>
        <p:nvSpPr>
          <p:cNvPr id="3" name="Strzałka w dół 2"/>
          <p:cNvSpPr/>
          <p:nvPr/>
        </p:nvSpPr>
        <p:spPr>
          <a:xfrm>
            <a:off x="1704108" y="2919846"/>
            <a:ext cx="207819" cy="363363"/>
          </a:xfrm>
          <a:prstGeom prst="downArrow">
            <a:avLst/>
          </a:prstGeom>
          <a:solidFill>
            <a:srgbClr val="A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973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96139" y="1115580"/>
            <a:ext cx="8551719" cy="865620"/>
          </a:xfrm>
        </p:spPr>
        <p:txBody>
          <a:bodyPr/>
          <a:lstStyle/>
          <a:p>
            <a:pPr marL="0" indent="0" algn="ctr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Wsparcie działań informacyjno-edukacyjnych w placówce nauczania  i wychowania – profilaktyka wszawicy</a:t>
            </a:r>
            <a:endParaRPr lang="pl-PL" sz="2400" dirty="0">
              <a:solidFill>
                <a:schemeClr val="bg1"/>
              </a:solidFill>
            </a:endParaRPr>
          </a:p>
        </p:txBody>
      </p:sp>
      <p:sp>
        <p:nvSpPr>
          <p:cNvPr id="4" name="Tytuł 1"/>
          <p:cNvSpPr txBox="1">
            <a:spLocks/>
          </p:cNvSpPr>
          <p:nvPr/>
        </p:nvSpPr>
        <p:spPr bwMode="auto">
          <a:xfrm>
            <a:off x="0" y="209262"/>
            <a:ext cx="9144000" cy="37262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pl-PL" sz="1800" b="1" smtClean="0"/>
              <a:t>Wszawica w palcówkach nauczania i wychowania</a:t>
            </a:r>
            <a:endParaRPr lang="pl-PL" sz="1800" b="1" dirty="0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 bwMode="auto">
          <a:xfrm>
            <a:off x="1787236" y="2684608"/>
            <a:ext cx="5569527" cy="865620"/>
          </a:xfrm>
          <a:prstGeom prst="rect">
            <a:avLst/>
          </a:pr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l-PL" sz="4000" dirty="0" smtClean="0">
                <a:solidFill>
                  <a:schemeClr val="bg1"/>
                </a:solidFill>
              </a:rPr>
              <a:t>www.pokonajwszy.pwn.pl</a:t>
            </a:r>
            <a:endParaRPr lang="pl-PL" sz="4000" dirty="0">
              <a:solidFill>
                <a:schemeClr val="bg1"/>
              </a:solidFill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 bwMode="auto">
          <a:xfrm>
            <a:off x="1787236" y="4083917"/>
            <a:ext cx="5569527" cy="865620"/>
          </a:xfrm>
          <a:prstGeom prst="rect">
            <a:avLst/>
          </a:pr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l-PL" sz="4000" dirty="0" smtClean="0">
                <a:solidFill>
                  <a:schemeClr val="bg1"/>
                </a:solidFill>
              </a:rPr>
              <a:t>www.problem-z-glowy.pl</a:t>
            </a:r>
            <a:endParaRPr lang="pl-PL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34980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2415</TotalTime>
  <Words>306</Words>
  <Application>Microsoft Office PowerPoint</Application>
  <PresentationFormat>Pokaz na ekranie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Motyw pakietu Office</vt:lpstr>
      <vt:lpstr>Wszawica w palcówkach nauczania i wychowania </vt:lpstr>
      <vt:lpstr>Prezentacja programu PowerPoint</vt:lpstr>
      <vt:lpstr>Wszawica w palcówkach nauczania i wychowania</vt:lpstr>
      <vt:lpstr>Wszawica w palcówkach nauczania i wychowania</vt:lpstr>
      <vt:lpstr>Wszawica w palcówkach nauczania i wychowania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OZ PSSE Wrocław</dc:creator>
  <cp:lastModifiedBy>oswiata</cp:lastModifiedBy>
  <cp:revision>247</cp:revision>
  <dcterms:created xsi:type="dcterms:W3CDTF">2015-05-14T09:41:04Z</dcterms:created>
  <dcterms:modified xsi:type="dcterms:W3CDTF">2015-10-12T09:41:55Z</dcterms:modified>
</cp:coreProperties>
</file>